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7" r:id="rId3"/>
    <p:sldId id="268" r:id="rId4"/>
    <p:sldId id="257" r:id="rId5"/>
    <p:sldId id="259" r:id="rId6"/>
    <p:sldId id="269" r:id="rId7"/>
    <p:sldId id="270" r:id="rId8"/>
    <p:sldId id="271" r:id="rId9"/>
    <p:sldId id="276" r:id="rId10"/>
    <p:sldId id="275" r:id="rId11"/>
    <p:sldId id="274" r:id="rId12"/>
    <p:sldId id="266" r:id="rId13"/>
  </p:sldIdLst>
  <p:sldSz cx="12192000" cy="6858000"/>
  <p:notesSz cx="6858000" cy="9144000"/>
  <p:embeddedFontLst>
    <p:embeddedFont>
      <p:font typeface="나눔바른고딕" panose="020B0600000101010101" charset="-127"/>
      <p:regular r:id="rId16"/>
      <p:bold r:id="rId17"/>
    </p:embeddedFont>
    <p:embeddedFont>
      <p:font typeface="HY헤드라인M" panose="02030600000101010101" pitchFamily="18" charset="-127"/>
      <p:regular r:id="rId18"/>
    </p:embeddedFont>
    <p:embeddedFont>
      <p:font typeface="맑은 고딕" panose="020B0503020000020004" pitchFamily="50" charset="-127"/>
      <p:regular r:id="rId19"/>
      <p:bold r:id="rId20"/>
    </p:embeddedFont>
    <p:embeddedFont>
      <p:font typeface="휴먼둥근헤드라인" panose="02030504000101010101" pitchFamily="18" charset="-127"/>
      <p:regular r:id="rId21"/>
    </p:embeddedFont>
    <p:embeddedFont>
      <p:font typeface="휴먼모음T" panose="02030504000101010101" pitchFamily="18" charset="-127"/>
      <p:regular r:id="rId2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B4A3B-61DB-4610-B41C-B72F1E9967D6}" type="datetimeFigureOut">
              <a:rPr lang="ko-KR" altLang="en-US" smtClean="0"/>
              <a:t>2021-04-02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4CB75-163F-45CC-932A-ABD4723CA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7732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0A0A3-D728-4502-8CA3-7BE2CB0F9FC9}" type="datetimeFigureOut">
              <a:rPr lang="ko-KR" altLang="en-US" smtClean="0"/>
              <a:t>2021-04-02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98BC8-3335-4205-8DA4-4396621985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7306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98BC8-3335-4205-8DA4-43966219858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34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78A1-DC3B-4586-8862-E1B0842E0503}" type="datetimeFigureOut">
              <a:rPr lang="ko-KR" altLang="en-US" smtClean="0"/>
              <a:t>2021-04-02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218B-DF6C-470D-9814-48C45D6882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871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78A1-DC3B-4586-8862-E1B0842E0503}" type="datetimeFigureOut">
              <a:rPr lang="ko-KR" altLang="en-US" smtClean="0"/>
              <a:t>2021-04-02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218B-DF6C-470D-9814-48C45D6882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995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 userDrawn="1"/>
        </p:nvCxnSpPr>
        <p:spPr>
          <a:xfrm>
            <a:off x="617617" y="1441329"/>
            <a:ext cx="2032472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직사각형 10"/>
          <p:cNvSpPr/>
          <p:nvPr userDrawn="1"/>
        </p:nvSpPr>
        <p:spPr>
          <a:xfrm>
            <a:off x="3361765" y="793078"/>
            <a:ext cx="8463280" cy="57398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2159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 userDrawn="1"/>
        </p:nvGrpSpPr>
        <p:grpSpPr>
          <a:xfrm>
            <a:off x="5294317" y="0"/>
            <a:ext cx="4598177" cy="882750"/>
            <a:chOff x="5958002" y="558800"/>
            <a:chExt cx="4598177" cy="882750"/>
          </a:xfrm>
        </p:grpSpPr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8002" y="1194529"/>
              <a:ext cx="229377" cy="247021"/>
            </a:xfrm>
            <a:prstGeom prst="rect">
              <a:avLst/>
            </a:prstGeom>
          </p:spPr>
        </p:pic>
        <p:cxnSp>
          <p:nvCxnSpPr>
            <p:cNvPr id="14" name="직선 연결선 13"/>
            <p:cNvCxnSpPr/>
            <p:nvPr/>
          </p:nvCxnSpPr>
          <p:spPr>
            <a:xfrm>
              <a:off x="6063726" y="558800"/>
              <a:ext cx="0" cy="7321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10432526" y="558800"/>
              <a:ext cx="0" cy="7321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26802" y="1194529"/>
              <a:ext cx="229377" cy="247021"/>
            </a:xfrm>
            <a:prstGeom prst="rect">
              <a:avLst/>
            </a:prstGeom>
          </p:spPr>
        </p:pic>
      </p:grpSp>
      <p:pic>
        <p:nvPicPr>
          <p:cNvPr id="18" name="그림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80" y="965164"/>
            <a:ext cx="1106995" cy="331473"/>
          </a:xfrm>
          <a:prstGeom prst="rect">
            <a:avLst/>
          </a:prstGeom>
        </p:spPr>
      </p:pic>
      <p:sp>
        <p:nvSpPr>
          <p:cNvPr id="2" name="직사각형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635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 userDrawn="1"/>
        </p:nvSpPr>
        <p:spPr>
          <a:xfrm>
            <a:off x="523535" y="1586022"/>
            <a:ext cx="30116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함초롬돋움" panose="020B0604000101010101" pitchFamily="50" charset="-127"/>
              </a:rPr>
              <a:t>예지솔루션㈜ 전략기획 </a:t>
            </a:r>
            <a:br>
              <a:rPr lang="en-US" altLang="ko-KR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함초롬돋움" panose="020B0604000101010101" pitchFamily="50" charset="-127"/>
              </a:rPr>
            </a:br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함초롬돋움" panose="020B0604000101010101" pitchFamily="50" charset="-127"/>
              </a:rPr>
              <a:t>지원자 금찬규 포트폴리오</a:t>
            </a:r>
            <a:endParaRPr lang="en-US" altLang="ko-KR" sz="14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554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2895600" y="793078"/>
            <a:ext cx="8929445" cy="57398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2159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 userDrawn="1"/>
        </p:nvGrpSpPr>
        <p:grpSpPr>
          <a:xfrm>
            <a:off x="5061234" y="0"/>
            <a:ext cx="4598177" cy="882750"/>
            <a:chOff x="5958002" y="558800"/>
            <a:chExt cx="4598177" cy="882750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8002" y="1194529"/>
              <a:ext cx="229377" cy="247021"/>
            </a:xfrm>
            <a:prstGeom prst="rect">
              <a:avLst/>
            </a:prstGeom>
          </p:spPr>
        </p:pic>
        <p:cxnSp>
          <p:nvCxnSpPr>
            <p:cNvPr id="11" name="직선 연결선 10"/>
            <p:cNvCxnSpPr/>
            <p:nvPr/>
          </p:nvCxnSpPr>
          <p:spPr>
            <a:xfrm>
              <a:off x="6063726" y="558800"/>
              <a:ext cx="0" cy="7321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10432526" y="558800"/>
              <a:ext cx="0" cy="7321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26802" y="1194529"/>
              <a:ext cx="229377" cy="247021"/>
            </a:xfrm>
            <a:prstGeom prst="rect">
              <a:avLst/>
            </a:prstGeom>
          </p:spPr>
        </p:pic>
      </p:grpSp>
      <p:cxnSp>
        <p:nvCxnSpPr>
          <p:cNvPr id="17" name="직선 연결선 16"/>
          <p:cNvCxnSpPr/>
          <p:nvPr userDrawn="1"/>
        </p:nvCxnSpPr>
        <p:spPr>
          <a:xfrm>
            <a:off x="321782" y="1186791"/>
            <a:ext cx="2032472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2" name="그림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243" y="707908"/>
            <a:ext cx="1106995" cy="331473"/>
          </a:xfrm>
          <a:prstGeom prst="rect">
            <a:avLst/>
          </a:prstGeom>
        </p:spPr>
      </p:pic>
      <p:sp>
        <p:nvSpPr>
          <p:cNvPr id="15" name="직사각형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635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>
            <a:off x="262939" y="1247752"/>
            <a:ext cx="30116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함초롬돋움" panose="020B0604000101010101" pitchFamily="50" charset="-127"/>
              </a:rPr>
              <a:t>예지솔루션㈜ 전략기획 </a:t>
            </a:r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  <a:cs typeface="함초롬돋움" panose="020B0604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  <a:cs typeface="함초롬돋움" panose="020B0604000101010101" pitchFamily="50" charset="-127"/>
              </a:rPr>
              <a:t>지원자 금찬규 포트폴리오</a:t>
            </a:r>
            <a:endParaRPr lang="en-US" altLang="ko-KR" sz="14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306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378A1-DC3B-4586-8862-E1B0842E0503}" type="datetimeFigureOut">
              <a:rPr lang="ko-KR" altLang="en-US" smtClean="0"/>
              <a:t>2021-04-02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C218B-DF6C-470D-9814-48C45D6882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19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429434" y="1441550"/>
            <a:ext cx="7333130" cy="398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2159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5898926" y="4191300"/>
            <a:ext cx="394148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직사각형 10"/>
          <p:cNvSpPr/>
          <p:nvPr/>
        </p:nvSpPr>
        <p:spPr>
          <a:xfrm>
            <a:off x="4481913" y="4423065"/>
            <a:ext cx="32281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지원자 금찬규 포트폴리오</a:t>
            </a:r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4703330" y="3549412"/>
            <a:ext cx="3179486" cy="308280"/>
            <a:chOff x="5036181" y="2926746"/>
            <a:chExt cx="2478818" cy="357868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5036181" y="2926746"/>
              <a:ext cx="2478818" cy="349624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86580" y="2963059"/>
              <a:ext cx="1751145" cy="321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2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휴먼둥근헤드라인" panose="02030504000101010101" pitchFamily="18" charset="-127"/>
                  <a:ea typeface="휴먼둥근헤드라인" panose="02030504000101010101" pitchFamily="18" charset="-127"/>
                </a:rPr>
                <a:t>예지솔루션㈜ 전략기획 </a:t>
              </a:r>
              <a:r>
                <a:rPr lang="en-US" altLang="ko-KR" sz="12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휴먼둥근헤드라인" panose="02030504000101010101" pitchFamily="18" charset="-127"/>
                  <a:ea typeface="휴먼둥근헤드라인" panose="02030504000101010101" pitchFamily="18" charset="-127"/>
                </a:rPr>
                <a:t>AM</a:t>
              </a:r>
              <a:r>
                <a:rPr lang="ko-KR" altLang="en-US" sz="12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휴먼둥근헤드라인" panose="02030504000101010101" pitchFamily="18" charset="-127"/>
                  <a:ea typeface="휴먼둥근헤드라인" panose="02030504000101010101" pitchFamily="18" charset="-127"/>
                </a:rPr>
                <a:t> </a:t>
              </a:r>
              <a:endPara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endParaRPr>
            </a:p>
          </p:txBody>
        </p:sp>
      </p:grpSp>
      <p:cxnSp>
        <p:nvCxnSpPr>
          <p:cNvPr id="21" name="직선 연결선 20"/>
          <p:cNvCxnSpPr/>
          <p:nvPr/>
        </p:nvCxnSpPr>
        <p:spPr>
          <a:xfrm flipH="1">
            <a:off x="2563905" y="1513266"/>
            <a:ext cx="879586" cy="879586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8748509" y="4357530"/>
            <a:ext cx="879586" cy="879586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5" name="그룹 24"/>
          <p:cNvGrpSpPr/>
          <p:nvPr/>
        </p:nvGrpSpPr>
        <p:grpSpPr>
          <a:xfrm>
            <a:off x="3793922" y="0"/>
            <a:ext cx="229377" cy="1441550"/>
            <a:chOff x="3793922" y="0"/>
            <a:chExt cx="229377" cy="1441550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3899646" y="0"/>
              <a:ext cx="0" cy="12909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3922" y="1194529"/>
              <a:ext cx="229377" cy="247021"/>
            </a:xfrm>
            <a:prstGeom prst="rect">
              <a:avLst/>
            </a:prstGeom>
          </p:spPr>
        </p:pic>
      </p:grpSp>
      <p:grpSp>
        <p:nvGrpSpPr>
          <p:cNvPr id="26" name="그룹 25"/>
          <p:cNvGrpSpPr/>
          <p:nvPr/>
        </p:nvGrpSpPr>
        <p:grpSpPr>
          <a:xfrm>
            <a:off x="8162722" y="0"/>
            <a:ext cx="229377" cy="1441550"/>
            <a:chOff x="3793922" y="0"/>
            <a:chExt cx="229377" cy="1441550"/>
          </a:xfrm>
        </p:grpSpPr>
        <p:cxnSp>
          <p:nvCxnSpPr>
            <p:cNvPr id="27" name="직선 연결선 26"/>
            <p:cNvCxnSpPr/>
            <p:nvPr/>
          </p:nvCxnSpPr>
          <p:spPr>
            <a:xfrm>
              <a:off x="3899646" y="0"/>
              <a:ext cx="0" cy="12909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3922" y="1194529"/>
              <a:ext cx="229377" cy="247021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914" y="2827977"/>
            <a:ext cx="2158171" cy="646232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635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04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61969" y="2859204"/>
            <a:ext cx="259129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인 가구 커뮤니티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카페메인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망고보드를 이용해 간단한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타이틀을 만들었습니다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DFC2D1A-F107-4781-A6E9-041EB3395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643" y="1854200"/>
            <a:ext cx="8484638" cy="3149600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5B320548-6B04-4938-AA39-3AF423E65F0E}"/>
              </a:ext>
            </a:extLst>
          </p:cNvPr>
          <p:cNvGrpSpPr/>
          <p:nvPr/>
        </p:nvGrpSpPr>
        <p:grpSpPr>
          <a:xfrm>
            <a:off x="261969" y="2132372"/>
            <a:ext cx="1932494" cy="315590"/>
            <a:chOff x="160147" y="1840624"/>
            <a:chExt cx="1485774" cy="315590"/>
          </a:xfrm>
        </p:grpSpPr>
        <p:sp>
          <p:nvSpPr>
            <p:cNvPr id="11" name="모서리가 둥근 직사각형 10">
              <a:extLst>
                <a:ext uri="{FF2B5EF4-FFF2-40B4-BE49-F238E27FC236}">
                  <a16:creationId xmlns:a16="http://schemas.microsoft.com/office/drawing/2014/main" id="{C8914892-054D-4246-B6BB-4E324077C714}"/>
                </a:ext>
              </a:extLst>
            </p:cNvPr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E18573A9-D3F8-44AB-9F86-677A61E0396E}"/>
                </a:ext>
              </a:extLst>
            </p:cNvPr>
            <p:cNvSpPr/>
            <p:nvPr/>
          </p:nvSpPr>
          <p:spPr>
            <a:xfrm>
              <a:off x="199460" y="1859920"/>
              <a:ext cx="1407161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#3.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네이버 카페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F012FE4-CC11-4787-8D62-EDA72F88B649}"/>
              </a:ext>
            </a:extLst>
          </p:cNvPr>
          <p:cNvSpPr/>
          <p:nvPr/>
        </p:nvSpPr>
        <p:spPr>
          <a:xfrm>
            <a:off x="6782518" y="851987"/>
            <a:ext cx="1404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1. 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카페 타이틀</a:t>
            </a:r>
            <a:endParaRPr lang="en-US" altLang="ko-KR" sz="16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2992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D7707BC-2A8F-41ED-9471-B72C001D067A}"/>
              </a:ext>
            </a:extLst>
          </p:cNvPr>
          <p:cNvSpPr/>
          <p:nvPr/>
        </p:nvSpPr>
        <p:spPr>
          <a:xfrm>
            <a:off x="261969" y="2943870"/>
            <a:ext cx="2565400" cy="1560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인 가구 커뮤니티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카페메뉴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카페 항목은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인 가구의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지역 생활과 라이프스타일의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소재를 바탕으로 구성했습니다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3576F66-D09D-44EB-8E59-6E13E0A79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734" y="1350122"/>
            <a:ext cx="7872490" cy="4555190"/>
          </a:xfrm>
          <a:prstGeom prst="rect">
            <a:avLst/>
          </a:prstGeom>
        </p:spPr>
      </p:pic>
      <p:grpSp>
        <p:nvGrpSpPr>
          <p:cNvPr id="7" name="그룹 6">
            <a:extLst>
              <a:ext uri="{FF2B5EF4-FFF2-40B4-BE49-F238E27FC236}">
                <a16:creationId xmlns:a16="http://schemas.microsoft.com/office/drawing/2014/main" id="{6BB47AC2-654D-40BD-B54F-ECCF31A2EB90}"/>
              </a:ext>
            </a:extLst>
          </p:cNvPr>
          <p:cNvGrpSpPr/>
          <p:nvPr/>
        </p:nvGrpSpPr>
        <p:grpSpPr>
          <a:xfrm>
            <a:off x="261969" y="2132372"/>
            <a:ext cx="1932494" cy="315590"/>
            <a:chOff x="160147" y="1840624"/>
            <a:chExt cx="1485774" cy="315590"/>
          </a:xfrm>
        </p:grpSpPr>
        <p:sp>
          <p:nvSpPr>
            <p:cNvPr id="8" name="모서리가 둥근 직사각형 10">
              <a:extLst>
                <a:ext uri="{FF2B5EF4-FFF2-40B4-BE49-F238E27FC236}">
                  <a16:creationId xmlns:a16="http://schemas.microsoft.com/office/drawing/2014/main" id="{022A5360-671A-48FF-802D-05C6DB4A3A09}"/>
                </a:ext>
              </a:extLst>
            </p:cNvPr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1603F830-8F52-4E09-B6D4-DE190011EC63}"/>
                </a:ext>
              </a:extLst>
            </p:cNvPr>
            <p:cNvSpPr/>
            <p:nvPr/>
          </p:nvSpPr>
          <p:spPr>
            <a:xfrm>
              <a:off x="199460" y="1859920"/>
              <a:ext cx="1407161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#3.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네이버 카페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E0597DD-5767-46C0-88E3-35FEA9197248}"/>
              </a:ext>
            </a:extLst>
          </p:cNvPr>
          <p:cNvSpPr/>
          <p:nvPr/>
        </p:nvSpPr>
        <p:spPr>
          <a:xfrm>
            <a:off x="6643857" y="851987"/>
            <a:ext cx="16818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2. 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카페 메뉴구성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7022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403309" y="1441550"/>
            <a:ext cx="7333130" cy="398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90500" dist="2159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ㄱ</a:t>
            </a:r>
            <a:r>
              <a:rPr lang="ko-KR" altLang="en-US" sz="4000" dirty="0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5898926" y="3985110"/>
            <a:ext cx="394148" cy="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직사각형 10"/>
          <p:cNvSpPr/>
          <p:nvPr/>
        </p:nvSpPr>
        <p:spPr>
          <a:xfrm>
            <a:off x="4481913" y="4288595"/>
            <a:ext cx="32281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예지솔루션㈜</a:t>
            </a:r>
            <a:endParaRPr lang="en-US" altLang="ko-KR" sz="160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지원자 금찬규 포트폴리오</a:t>
            </a:r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 flipH="1">
            <a:off x="2563905" y="1513266"/>
            <a:ext cx="879586" cy="879586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8748509" y="4357530"/>
            <a:ext cx="879586" cy="879586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5" name="그룹 24"/>
          <p:cNvGrpSpPr/>
          <p:nvPr/>
        </p:nvGrpSpPr>
        <p:grpSpPr>
          <a:xfrm>
            <a:off x="3793922" y="0"/>
            <a:ext cx="229377" cy="1441550"/>
            <a:chOff x="3793922" y="0"/>
            <a:chExt cx="229377" cy="1441550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3899646" y="0"/>
              <a:ext cx="0" cy="12909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3922" y="1194529"/>
              <a:ext cx="229377" cy="247021"/>
            </a:xfrm>
            <a:prstGeom prst="rect">
              <a:avLst/>
            </a:prstGeom>
          </p:spPr>
        </p:pic>
      </p:grpSp>
      <p:grpSp>
        <p:nvGrpSpPr>
          <p:cNvPr id="26" name="그룹 25"/>
          <p:cNvGrpSpPr/>
          <p:nvPr/>
        </p:nvGrpSpPr>
        <p:grpSpPr>
          <a:xfrm>
            <a:off x="8162722" y="0"/>
            <a:ext cx="229377" cy="1441550"/>
            <a:chOff x="3793922" y="0"/>
            <a:chExt cx="229377" cy="1441550"/>
          </a:xfrm>
        </p:grpSpPr>
        <p:cxnSp>
          <p:nvCxnSpPr>
            <p:cNvPr id="27" name="직선 연결선 26"/>
            <p:cNvCxnSpPr/>
            <p:nvPr/>
          </p:nvCxnSpPr>
          <p:spPr>
            <a:xfrm>
              <a:off x="3899646" y="0"/>
              <a:ext cx="0" cy="1290918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3922" y="1194529"/>
              <a:ext cx="229377" cy="247021"/>
            </a:xfrm>
            <a:prstGeom prst="rect">
              <a:avLst/>
            </a:prstGeom>
          </p:spPr>
        </p:pic>
      </p:grpSp>
      <p:sp>
        <p:nvSpPr>
          <p:cNvPr id="15" name="직사각형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635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4326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3445916" y="2888045"/>
            <a:ext cx="2650083" cy="334879"/>
            <a:chOff x="47103" y="1840624"/>
            <a:chExt cx="1740913" cy="31559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7103" y="1849020"/>
              <a:ext cx="1740913" cy="2610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#1.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상위 </a:t>
              </a:r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1%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블로그 운영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6457207" y="2888049"/>
            <a:ext cx="2314772" cy="334879"/>
            <a:chOff x="100717" y="1840624"/>
            <a:chExt cx="1604650" cy="31559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00717" y="1859920"/>
              <a:ext cx="1604650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디지털 마케팅 교육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9373082" y="2868972"/>
            <a:ext cx="1932494" cy="315590"/>
            <a:chOff x="160147" y="1840624"/>
            <a:chExt cx="1485774" cy="31559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99460" y="1859920"/>
              <a:ext cx="1407161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#3.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네이버 카페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cxnSp>
        <p:nvCxnSpPr>
          <p:cNvPr id="26" name="직선 연결선 25"/>
          <p:cNvCxnSpPr>
            <a:cxnSpLocks/>
          </p:cNvCxnSpPr>
          <p:nvPr/>
        </p:nvCxnSpPr>
        <p:spPr>
          <a:xfrm flipH="1">
            <a:off x="7312834" y="3585143"/>
            <a:ext cx="375835" cy="375835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직사각형 27"/>
          <p:cNvSpPr/>
          <p:nvPr/>
        </p:nvSpPr>
        <p:spPr>
          <a:xfrm>
            <a:off x="3497151" y="4256264"/>
            <a:ext cx="20537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다음</a:t>
            </a:r>
            <a: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네이버</a:t>
            </a:r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검색어</a:t>
            </a:r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상위노출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cxnSp>
        <p:nvCxnSpPr>
          <p:cNvPr id="32" name="직선 연결선 31"/>
          <p:cNvCxnSpPr/>
          <p:nvPr/>
        </p:nvCxnSpPr>
        <p:spPr>
          <a:xfrm>
            <a:off x="3796456" y="1828801"/>
            <a:ext cx="7593898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직사각형 38"/>
          <p:cNvSpPr/>
          <p:nvPr/>
        </p:nvSpPr>
        <p:spPr>
          <a:xfrm>
            <a:off x="6343365" y="4231344"/>
            <a:ext cx="23147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디지털 마케팅 교육과정 요약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388870" y="4519593"/>
            <a:ext cx="18982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1.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비즈니스 모델 캔버스 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284394" y="4757849"/>
            <a:ext cx="25389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2.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페이스북 광고 라이브러리 및 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  <a:p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          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캠페인 데이터 분석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6412820" y="5193555"/>
            <a:ext cx="20780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3.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검색키워드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, </a:t>
            </a:r>
            <a:r>
              <a:rPr lang="en-US" altLang="ko-KR" sz="1200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Edwith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교육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9347128" y="4217891"/>
            <a:ext cx="20537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네이버 카페 운영 경험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9743168" y="4500515"/>
            <a:ext cx="1236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1.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카페 타이틀 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9727183" y="4770881"/>
            <a:ext cx="13901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2.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카페 메뉴 구성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372" y="1148590"/>
            <a:ext cx="993734" cy="5791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1EA8E3-ED38-460A-9E86-4D6EEC07510A}"/>
              </a:ext>
            </a:extLst>
          </p:cNvPr>
          <p:cNvSpPr txBox="1"/>
          <p:nvPr/>
        </p:nvSpPr>
        <p:spPr>
          <a:xfrm>
            <a:off x="3537233" y="3580315"/>
            <a:ext cx="201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금베이스의 인생기타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474347" y="4532255"/>
            <a:ext cx="1760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1.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검색어 키워드 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‘</a:t>
            </a:r>
            <a:r>
              <a:rPr lang="ko-KR" altLang="en-US" sz="1200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박자감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’</a:t>
            </a:r>
          </a:p>
          <a:p>
            <a:pPr algn="ctr"/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477034" y="4802621"/>
            <a:ext cx="17956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2. </a:t>
            </a:r>
            <a:r>
              <a:rPr lang="ko-KR" altLang="en-US" sz="1200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검색어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 키워드 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‘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빌리진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’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3434546" y="5060697"/>
            <a:ext cx="21419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 3. </a:t>
            </a:r>
            <a:r>
              <a:rPr lang="ko-KR" altLang="en-US" sz="1200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검색어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 키워드 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‘ 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베이스 악보</a:t>
            </a:r>
            <a:r>
              <a:rPr lang="en-US" altLang="ko-KR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’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3286100" y="5920833"/>
            <a:ext cx="27675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블로그 </a:t>
            </a:r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모집글만으로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베이스 </a:t>
            </a:r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왕초보</a:t>
            </a:r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화상시범 레슨진행 경험 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366" y="5464139"/>
            <a:ext cx="299232" cy="29923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16185CD-406D-4300-81DE-D7A11C3481E1}"/>
              </a:ext>
            </a:extLst>
          </p:cNvPr>
          <p:cNvSpPr txBox="1"/>
          <p:nvPr/>
        </p:nvSpPr>
        <p:spPr>
          <a:xfrm>
            <a:off x="9309989" y="3532248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경기 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인 가구 커뮤니티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70209E6-1D92-4A78-B74F-907CF1D4C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706" y="3184562"/>
            <a:ext cx="1832840" cy="244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292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61969" y="2859204"/>
            <a:ext cx="243277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</a:t>
            </a:r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네이버 </a:t>
            </a: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검색뷰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‘</a:t>
            </a: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박자감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’</a:t>
            </a: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상단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함초롬돋움" panose="020B0604000101010101" pitchFamily="50" charset="-127"/>
              </a:rPr>
              <a:t>번째 상위노출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함초롬돋움" panose="020B0604000101010101" pitchFamily="50" charset="-127"/>
            </a:endParaRPr>
          </a:p>
          <a:p>
            <a:endParaRPr lang="en-US" altLang="ko-KR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D703ECD-0544-4B39-8E41-0D01E4E3996E}"/>
              </a:ext>
            </a:extLst>
          </p:cNvPr>
          <p:cNvSpPr/>
          <p:nvPr/>
        </p:nvSpPr>
        <p:spPr>
          <a:xfrm>
            <a:off x="261970" y="3951835"/>
            <a:ext cx="2099932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컨텐츠 기획 목적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악기를 하시는 분들에게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인터넷 홈페이지에서도 손쉽게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박자감을 테스트할 수 있는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정보를 제공하여 독자에게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도움을 주고자 하였다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C7206D5-FB51-4ABB-9A02-A7CBFEAD011C}"/>
              </a:ext>
            </a:extLst>
          </p:cNvPr>
          <p:cNvSpPr/>
          <p:nvPr/>
        </p:nvSpPr>
        <p:spPr>
          <a:xfrm>
            <a:off x="245715" y="5464714"/>
            <a:ext cx="243277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상위노출 원인 분석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제목을 의문형으로 제시해 독자의 호기심을 끌 수 있는 제목을 택했고 키워드 반복과 사진과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글만 읽어도 테스트 방법을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바로 이해할 수 있도록 정보를 적어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상위노출 되었습니다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202918" y="903186"/>
            <a:ext cx="25811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1. 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검색어 키워드 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‘</a:t>
            </a:r>
            <a:r>
              <a:rPr lang="ko-KR" altLang="en-US" sz="16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박자감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206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’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FD951303-3F9E-4557-B44C-DB1FE927B3FB}"/>
              </a:ext>
            </a:extLst>
          </p:cNvPr>
          <p:cNvGrpSpPr/>
          <p:nvPr/>
        </p:nvGrpSpPr>
        <p:grpSpPr>
          <a:xfrm>
            <a:off x="102592" y="2036713"/>
            <a:ext cx="2513668" cy="362070"/>
            <a:chOff x="47103" y="1840624"/>
            <a:chExt cx="1711873" cy="315590"/>
          </a:xfrm>
        </p:grpSpPr>
        <p:sp>
          <p:nvSpPr>
            <p:cNvPr id="14" name="모서리가 둥근 직사각형 15">
              <a:extLst>
                <a:ext uri="{FF2B5EF4-FFF2-40B4-BE49-F238E27FC236}">
                  <a16:creationId xmlns:a16="http://schemas.microsoft.com/office/drawing/2014/main" id="{E3A0C4F3-3CE8-4BE1-8C70-05566CABDDBE}"/>
                </a:ext>
              </a:extLst>
            </p:cNvPr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FF36332F-7BB4-4CE9-97B0-BDBA1E71ED67}"/>
                </a:ext>
              </a:extLst>
            </p:cNvPr>
            <p:cNvSpPr/>
            <p:nvPr/>
          </p:nvSpPr>
          <p:spPr>
            <a:xfrm>
              <a:off x="47103" y="1859920"/>
              <a:ext cx="1711873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#1.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상위노출 </a:t>
              </a:r>
              <a:r>
                <a:rPr lang="ko-KR" altLang="en-US" sz="1200" b="1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블로그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운영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pic>
        <p:nvPicPr>
          <p:cNvPr id="10" name="그림 9">
            <a:extLst>
              <a:ext uri="{FF2B5EF4-FFF2-40B4-BE49-F238E27FC236}">
                <a16:creationId xmlns:a16="http://schemas.microsoft.com/office/drawing/2014/main" id="{E98F32D0-7C31-4581-9682-6A539E370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958" y="1933604"/>
            <a:ext cx="4084320" cy="382097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B2405E6D-343C-4A74-88B3-C0DAAC6FF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495" y="1713420"/>
            <a:ext cx="4084320" cy="44768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D7FAB488-B3AF-4A45-B648-C4C1057D6976}"/>
              </a:ext>
            </a:extLst>
          </p:cNvPr>
          <p:cNvSpPr/>
          <p:nvPr/>
        </p:nvSpPr>
        <p:spPr>
          <a:xfrm>
            <a:off x="3120280" y="3849469"/>
            <a:ext cx="3930760" cy="10171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640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324789" y="2844392"/>
            <a:ext cx="19696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네이버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검색뷰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7030A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빌리진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’</a:t>
            </a: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상단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번째 상위노출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067126" y="1253811"/>
            <a:ext cx="4392567" cy="5070274"/>
            <a:chOff x="5114663" y="1593442"/>
            <a:chExt cx="5157919" cy="4717346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14663" y="1593442"/>
              <a:ext cx="5157919" cy="471734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softEdge rad="112500"/>
            </a:effectLst>
          </p:spPr>
        </p:pic>
        <p:sp>
          <p:nvSpPr>
            <p:cNvPr id="3" name="직사각형 2"/>
            <p:cNvSpPr/>
            <p:nvPr/>
          </p:nvSpPr>
          <p:spPr>
            <a:xfrm>
              <a:off x="5230508" y="5165124"/>
              <a:ext cx="4926227" cy="106268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4E2995C0-19C0-482A-A3E1-A488DA1C6EB1}"/>
              </a:ext>
            </a:extLst>
          </p:cNvPr>
          <p:cNvSpPr/>
          <p:nvPr/>
        </p:nvSpPr>
        <p:spPr>
          <a:xfrm>
            <a:off x="261969" y="3951835"/>
            <a:ext cx="258573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컨텐츠 기획 목적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마이클 잭슨의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빌리진은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누구나 알만한 익숙한 음악이다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특히 이 곡은 베이스 연주가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부각이 되어 베이스 연주 방법과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 베이스 매력을 알릴 수 있는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대표 음악이기에 선정하였다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3B40FDA5-1E43-462D-8D1C-770951C2981D}"/>
              </a:ext>
            </a:extLst>
          </p:cNvPr>
          <p:cNvGrpSpPr/>
          <p:nvPr/>
        </p:nvGrpSpPr>
        <p:grpSpPr>
          <a:xfrm>
            <a:off x="8170090" y="1279938"/>
            <a:ext cx="2858876" cy="5197070"/>
            <a:chOff x="7724037" y="1089653"/>
            <a:chExt cx="2858876" cy="519707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270F596C-7E1C-44FF-9014-C5B8D01AF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4037" y="1089653"/>
              <a:ext cx="2858876" cy="2742264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79B17615-2175-4B24-833F-3D7ED2D62D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99457" y="3951835"/>
              <a:ext cx="2453745" cy="233488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AF12FD2-73F7-423B-BA7B-597B9F044825}"/>
              </a:ext>
            </a:extLst>
          </p:cNvPr>
          <p:cNvSpPr/>
          <p:nvPr/>
        </p:nvSpPr>
        <p:spPr>
          <a:xfrm>
            <a:off x="261969" y="5485252"/>
            <a:ext cx="2254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상위노출 원인 분석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마이클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잭슨에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대한 객관적인 사실과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빌리진의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연주영상과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방법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연주경험 등을 상세히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적어 상위노출로 등재되었습니다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6202918" y="877059"/>
            <a:ext cx="25811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2. </a:t>
            </a:r>
            <a:r>
              <a:rPr lang="ko-KR" altLang="en-US" sz="16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검색어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키워드 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206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‘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7030A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빌리진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206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’</a:t>
            </a: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8A1293E7-AD66-49F1-A9FB-A75D3F9E96AF}"/>
              </a:ext>
            </a:extLst>
          </p:cNvPr>
          <p:cNvGrpSpPr/>
          <p:nvPr/>
        </p:nvGrpSpPr>
        <p:grpSpPr>
          <a:xfrm>
            <a:off x="132539" y="2082765"/>
            <a:ext cx="2513668" cy="362070"/>
            <a:chOff x="47103" y="1840624"/>
            <a:chExt cx="1711873" cy="315590"/>
          </a:xfrm>
        </p:grpSpPr>
        <p:sp>
          <p:nvSpPr>
            <p:cNvPr id="17" name="모서리가 둥근 직사각형 15">
              <a:extLst>
                <a:ext uri="{FF2B5EF4-FFF2-40B4-BE49-F238E27FC236}">
                  <a16:creationId xmlns:a16="http://schemas.microsoft.com/office/drawing/2014/main" id="{B87D18C1-FC4E-4057-80DE-D7817A6D0DBF}"/>
                </a:ext>
              </a:extLst>
            </p:cNvPr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0716CC19-3E26-4F11-822F-795FC6D7628F}"/>
                </a:ext>
              </a:extLst>
            </p:cNvPr>
            <p:cNvSpPr/>
            <p:nvPr/>
          </p:nvSpPr>
          <p:spPr>
            <a:xfrm>
              <a:off x="47103" y="1859920"/>
              <a:ext cx="1711873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#1.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상위노출 </a:t>
              </a:r>
              <a:r>
                <a:rPr lang="ko-KR" altLang="en-US" sz="1200" b="1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블로그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운영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5214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261970" y="2859204"/>
            <a:ext cx="2099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다음 검색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B05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베이스 악보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’</a:t>
            </a:r>
          </a:p>
          <a:p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상단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번째 상위노출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3102627" y="1477395"/>
            <a:ext cx="3975049" cy="4671831"/>
            <a:chOff x="3105020" y="1199013"/>
            <a:chExt cx="3975049" cy="4671831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05020" y="1199013"/>
              <a:ext cx="3975049" cy="467183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</p:spPr>
        </p:pic>
        <p:sp>
          <p:nvSpPr>
            <p:cNvPr id="14" name="직사각형 13"/>
            <p:cNvSpPr/>
            <p:nvPr/>
          </p:nvSpPr>
          <p:spPr>
            <a:xfrm>
              <a:off x="3139856" y="2618580"/>
              <a:ext cx="3914089" cy="106268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325903C-0CD5-42B9-BE4E-9B2CB81D5214}"/>
              </a:ext>
            </a:extLst>
          </p:cNvPr>
          <p:cNvSpPr/>
          <p:nvPr/>
        </p:nvSpPr>
        <p:spPr>
          <a:xfrm>
            <a:off x="261969" y="3951835"/>
            <a:ext cx="2440591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컨텐츠 기획 목적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악보파일을 올려 놓은 블로그는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많으나 악보를 보는 방법에 포스팅한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블로그는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 한 곳도 없었다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따라서 초심자의 눈높이에서 악보를   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보는 방법을 담은 컨텐츠를 생산하였다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7477743" y="1318512"/>
            <a:ext cx="2886704" cy="4989595"/>
            <a:chOff x="8125459" y="1199013"/>
            <a:chExt cx="2886704" cy="4989595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72696417-805F-4ED9-804A-96C02A711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25459" y="1199013"/>
              <a:ext cx="2886704" cy="212330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EE774B8-66C9-4341-A27B-C48117D3D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09118" y="3535680"/>
              <a:ext cx="2719386" cy="265292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7701713-8F03-4A72-81E2-3233D216E28C}"/>
              </a:ext>
            </a:extLst>
          </p:cNvPr>
          <p:cNvSpPr/>
          <p:nvPr/>
        </p:nvSpPr>
        <p:spPr>
          <a:xfrm>
            <a:off x="333555" y="5383021"/>
            <a:ext cx="2099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상위노출 원인 분석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초심자에 입장에서 설명한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글이 없었고 이를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컨텐츠화하여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다음 검색어에도 상위노출로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등재되었습니다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6016538" y="843041"/>
            <a:ext cx="30235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3. </a:t>
            </a:r>
            <a:r>
              <a:rPr lang="ko-KR" altLang="en-US" sz="16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검색어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키워드 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206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‘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B05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베이스 악보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2060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’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5E72C98C-F4DC-45C1-A83A-3EA24F3312F3}"/>
              </a:ext>
            </a:extLst>
          </p:cNvPr>
          <p:cNvGrpSpPr/>
          <p:nvPr/>
        </p:nvGrpSpPr>
        <p:grpSpPr>
          <a:xfrm>
            <a:off x="55102" y="1985686"/>
            <a:ext cx="2513668" cy="362070"/>
            <a:chOff x="47103" y="1840624"/>
            <a:chExt cx="1711873" cy="315590"/>
          </a:xfrm>
        </p:grpSpPr>
        <p:sp>
          <p:nvSpPr>
            <p:cNvPr id="21" name="모서리가 둥근 직사각형 15">
              <a:extLst>
                <a:ext uri="{FF2B5EF4-FFF2-40B4-BE49-F238E27FC236}">
                  <a16:creationId xmlns:a16="http://schemas.microsoft.com/office/drawing/2014/main" id="{7D3EB520-1B1A-4DB9-8F88-A41FF039C2B2}"/>
                </a:ext>
              </a:extLst>
            </p:cNvPr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42E9EB00-AF40-4DD7-ACB0-DAFFA20550DF}"/>
                </a:ext>
              </a:extLst>
            </p:cNvPr>
            <p:cNvSpPr/>
            <p:nvPr/>
          </p:nvSpPr>
          <p:spPr>
            <a:xfrm>
              <a:off x="47103" y="1859920"/>
              <a:ext cx="1711873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#1.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상위노출 </a:t>
              </a:r>
              <a:r>
                <a:rPr lang="ko-KR" altLang="en-US" sz="1200" b="1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블로그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운영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9794" y="5532120"/>
            <a:ext cx="2652596" cy="918656"/>
          </a:xfrm>
          <a:prstGeom prst="rect">
            <a:avLst/>
          </a:prstGeom>
          <a:effectLst>
            <a:innerShdw blurRad="114300">
              <a:prstClr val="black">
                <a:alpha val="2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478056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23FAB4DF-1F4C-44B8-A207-8CDD65600633}"/>
              </a:ext>
            </a:extLst>
          </p:cNvPr>
          <p:cNvSpPr/>
          <p:nvPr/>
        </p:nvSpPr>
        <p:spPr>
          <a:xfrm>
            <a:off x="234812" y="2406793"/>
            <a:ext cx="2316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</a:t>
            </a:r>
            <a:r>
              <a:rPr lang="ko-KR" altLang="en-US" sz="12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블로그 운영 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달 만에 베이스 </a:t>
            </a: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왕초보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화상시범 레슨 </a:t>
            </a:r>
            <a:endParaRPr lang="en-US" altLang="ko-KR" sz="16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927A69C9-8BA3-4305-91F6-740A06244B69}"/>
              </a:ext>
            </a:extLst>
          </p:cNvPr>
          <p:cNvSpPr/>
          <p:nvPr/>
        </p:nvSpPr>
        <p:spPr>
          <a:xfrm>
            <a:off x="261969" y="3179675"/>
            <a:ext cx="2369471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컨텐츠 기획 목적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228600" indent="-228600">
              <a:buAutoNum type="arabicPeriod"/>
            </a:pP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단시간 내에 베이스 기타의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기초와 원리를 터득하는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원데이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시범레슨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왕초보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난이도의 최신 음악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베이스 연주를 해보는 것을 목표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로 삼고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레슨생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분들이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연주에 대한 흥미와 몰입감을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높이는 것에 초점을 두었다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24954BE7-4066-4DEE-A793-F52C6A31A8AB}"/>
              </a:ext>
            </a:extLst>
          </p:cNvPr>
          <p:cNvGrpSpPr/>
          <p:nvPr/>
        </p:nvGrpSpPr>
        <p:grpSpPr>
          <a:xfrm>
            <a:off x="3121438" y="1075342"/>
            <a:ext cx="3668312" cy="5121185"/>
            <a:chOff x="3067768" y="1231265"/>
            <a:chExt cx="3668312" cy="5121185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53059CDD-55DC-4849-BAE8-1CF08DA56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7768" y="1231265"/>
              <a:ext cx="3668312" cy="111991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5A9B4B4C-C707-4608-A55A-3E283CA46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67768" y="2649806"/>
              <a:ext cx="3668312" cy="3702644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pic>
      </p:grp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053718C-EE7D-4C35-BD33-48A568E6F59C}"/>
              </a:ext>
            </a:extLst>
          </p:cNvPr>
          <p:cNvSpPr/>
          <p:nvPr/>
        </p:nvSpPr>
        <p:spPr>
          <a:xfrm>
            <a:off x="293497" y="5162467"/>
            <a:ext cx="2369471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포스팅</a:t>
            </a:r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결과</a:t>
            </a:r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미국 필라델피아 거주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재외동포 분이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댓글로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레슨 문의하여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레슨 진행 확정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시범레슨 진행화면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3.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레슨 만족도 평가 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매우 만족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’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335D782-20F6-43DD-9946-293E5E438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337" y="963656"/>
            <a:ext cx="3586480" cy="127583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663BC28-2240-4A4E-9B4E-B22BA4DF8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121" y="2406793"/>
            <a:ext cx="2864487" cy="19891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0BD4C68-A76D-4086-9460-FFA1D9543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422" y="4563259"/>
            <a:ext cx="3245884" cy="193386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472" y="3716689"/>
            <a:ext cx="679268" cy="679268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49300" y="1871133"/>
            <a:ext cx="2513668" cy="362070"/>
            <a:chOff x="47103" y="1840624"/>
            <a:chExt cx="1711873" cy="31559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47103" y="1859920"/>
              <a:ext cx="1711873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#1.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상위노출 </a:t>
              </a:r>
              <a:r>
                <a:rPr lang="ko-KR" altLang="en-US" sz="1200" b="1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블로그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운영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826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40047" y="2859204"/>
            <a:ext cx="276861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비즈니스 모델 캔버스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Zoom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교육화면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비즈니스 모델 캔버스 자료 및 정리</a:t>
            </a:r>
            <a:endParaRPr lang="en-US" altLang="ko-KR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250" y="1268758"/>
            <a:ext cx="4732179" cy="24014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702" y="3704834"/>
            <a:ext cx="4380413" cy="27838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0" name="직사각형 9"/>
          <p:cNvSpPr/>
          <p:nvPr/>
        </p:nvSpPr>
        <p:spPr>
          <a:xfrm>
            <a:off x="261970" y="5023217"/>
            <a:ext cx="24122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적용점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마케팅의 기초 툴인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비즈니스 캔버스 툴을 활용하여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비즈니스 모델을 발굴하고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설계하는 도구이다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261969" y="2133600"/>
            <a:ext cx="2210298" cy="329028"/>
            <a:chOff x="100717" y="1840624"/>
            <a:chExt cx="1604650" cy="315590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00717" y="1859920"/>
              <a:ext cx="1604650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디지털 마케팅 교육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6396190" y="851987"/>
            <a:ext cx="21771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1. 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비즈니스 모델 캔버스</a:t>
            </a:r>
            <a:endParaRPr lang="en-US" altLang="ko-KR" sz="16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9900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209715" y="2859204"/>
            <a:ext cx="27947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</a:t>
            </a: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페이스북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광고 라이브러리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Zoom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교육화면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강사님의 </a:t>
            </a: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페이스북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광고 캠페인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 보고서 교육화면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0752" y="1318875"/>
            <a:ext cx="4035342" cy="21976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1431161"/>
            <a:ext cx="69762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</a:rPr>
              <a:t>﻿</a:t>
            </a: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</a:rPr>
              <a:t>  </a:t>
            </a:r>
            <a:endParaRPr kumimoji="0" lang="ko-KR" altLang="ko-KR" sz="14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맑은 고딕" panose="020B0503020000020004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4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</a:rPr>
              <a:t>﻿</a:t>
            </a:r>
            <a:r>
              <a:rPr kumimoji="0" lang="ko-KR" altLang="ko-KR" sz="1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ko-KR" altLang="ko-KR" sz="14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1969" y="4459642"/>
            <a:ext cx="2289641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적용점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광고 라이브러리에서 채널을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검색하면 현재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페이스북에서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광고가 진행되고 있는 캠페인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현황을 확인한다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marL="228600" indent="-228600">
              <a:buAutoNum type="arabicPeriod"/>
            </a:pP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페이스북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광고 보고서를 통해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현재까지의 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ROAS(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광고비 대비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매출액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추이를 분석할 수 있다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  <a:p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pic>
        <p:nvPicPr>
          <p:cNvPr id="23" name="Picture 2" descr="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578" y="3551701"/>
            <a:ext cx="4048454" cy="2827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5" name="직사각형 24"/>
          <p:cNvSpPr/>
          <p:nvPr/>
        </p:nvSpPr>
        <p:spPr>
          <a:xfrm>
            <a:off x="5207572" y="851987"/>
            <a:ext cx="4554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2. </a:t>
            </a:r>
            <a:r>
              <a:rPr lang="ko-KR" altLang="en-US" sz="16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페이스북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광고 라이브러리 및 캠페인 데이터 분석 </a:t>
            </a:r>
            <a:endParaRPr lang="en-US" altLang="ko-KR" sz="16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D109C0A0-CDEE-4D34-B7E3-D3A87851103D}"/>
              </a:ext>
            </a:extLst>
          </p:cNvPr>
          <p:cNvGrpSpPr/>
          <p:nvPr/>
        </p:nvGrpSpPr>
        <p:grpSpPr>
          <a:xfrm>
            <a:off x="261969" y="2133600"/>
            <a:ext cx="2210298" cy="329028"/>
            <a:chOff x="100717" y="1840624"/>
            <a:chExt cx="1604650" cy="315590"/>
          </a:xfrm>
        </p:grpSpPr>
        <p:sp>
          <p:nvSpPr>
            <p:cNvPr id="12" name="모서리가 둥근 직사각형 11">
              <a:extLst>
                <a:ext uri="{FF2B5EF4-FFF2-40B4-BE49-F238E27FC236}">
                  <a16:creationId xmlns:a16="http://schemas.microsoft.com/office/drawing/2014/main" id="{F33192E2-08D7-4C48-8027-48B837191B3B}"/>
                </a:ext>
              </a:extLst>
            </p:cNvPr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9D7B3402-D6B2-474A-A293-C106AFEFC7B6}"/>
                </a:ext>
              </a:extLst>
            </p:cNvPr>
            <p:cNvSpPr/>
            <p:nvPr/>
          </p:nvSpPr>
          <p:spPr>
            <a:xfrm>
              <a:off x="100717" y="1859920"/>
              <a:ext cx="1604650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디지털 마케팅 교육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2060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261970" y="2859204"/>
            <a:ext cx="25770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설명</a:t>
            </a:r>
            <a:r>
              <a:rPr lang="ko-KR" altLang="en-US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네이버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검색광고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블랙키위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Zoom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교육화면 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en-US" altLang="ko-KR" sz="14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Edwith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디지털 마케팅</a:t>
            </a:r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</a:p>
          <a:p>
            <a:r>
              <a:rPr lang="en-US" altLang="ko-KR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</a:t>
            </a:r>
            <a:r>
              <a:rPr lang="ko-KR" altLang="en-US" sz="14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교육화면</a:t>
            </a:r>
            <a:endParaRPr lang="en-US" altLang="ko-KR" sz="14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endParaRPr lang="en-US" altLang="ko-KR" sz="12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C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61970" y="4822987"/>
            <a:ext cx="25770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적용점</a:t>
            </a:r>
            <a:br>
              <a: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네이버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검색광고와 블랙키위 사이트에서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검색되는 키워드 </a:t>
            </a:r>
            <a:r>
              <a:rPr lang="ko-KR" altLang="en-US" sz="11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조회량과</a:t>
            </a:r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마케팅 채널의 전략 수립 방향을</a:t>
            </a:r>
            <a:endParaRPr lang="en-US" altLang="ko-KR" sz="11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간략하게나마 인지하고 있습니다</a:t>
            </a:r>
            <a:r>
              <a:rPr lang="en-US" altLang="ko-KR" sz="11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  <a:p>
            <a:endParaRPr lang="en-US" altLang="ko-KR" sz="16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369" y="1567543"/>
            <a:ext cx="3421351" cy="25838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5" name="직사각형 14"/>
          <p:cNvSpPr/>
          <p:nvPr/>
        </p:nvSpPr>
        <p:spPr>
          <a:xfrm>
            <a:off x="6239904" y="851987"/>
            <a:ext cx="24897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latin typeface="휴먼모음T" panose="02030504000101010101" pitchFamily="18" charset="-127"/>
                <a:ea typeface="휴먼모음T" panose="02030504000101010101" pitchFamily="18" charset="-127"/>
              </a:rPr>
              <a:t>3. 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검색키워드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en-US" altLang="ko-KR" sz="1600" b="1" dirty="0" err="1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edwith</a:t>
            </a:r>
            <a:r>
              <a:rPr lang="en-US" altLang="ko-KR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6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교육</a:t>
            </a:r>
            <a:endParaRPr lang="en-US" altLang="ko-KR" sz="1600" b="1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9C9687DE-F575-4F87-A63C-9BDF46EA0DE7}"/>
              </a:ext>
            </a:extLst>
          </p:cNvPr>
          <p:cNvGrpSpPr/>
          <p:nvPr/>
        </p:nvGrpSpPr>
        <p:grpSpPr>
          <a:xfrm>
            <a:off x="261969" y="2133600"/>
            <a:ext cx="2210298" cy="329028"/>
            <a:chOff x="100717" y="1840624"/>
            <a:chExt cx="1604650" cy="315590"/>
          </a:xfrm>
        </p:grpSpPr>
        <p:sp>
          <p:nvSpPr>
            <p:cNvPr id="16" name="모서리가 둥근 직사각형 11">
              <a:extLst>
                <a:ext uri="{FF2B5EF4-FFF2-40B4-BE49-F238E27FC236}">
                  <a16:creationId xmlns:a16="http://schemas.microsoft.com/office/drawing/2014/main" id="{DCA09294-0F82-444D-8062-2128B91FB5F8}"/>
                </a:ext>
              </a:extLst>
            </p:cNvPr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19C8C6BA-4AC8-4F68-8D94-FCFEB8DAAC39}"/>
                </a:ext>
              </a:extLst>
            </p:cNvPr>
            <p:cNvSpPr/>
            <p:nvPr/>
          </p:nvSpPr>
          <p:spPr>
            <a:xfrm>
              <a:off x="100717" y="1859920"/>
              <a:ext cx="1604650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디지털 마케팅 교육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020" y="1567543"/>
            <a:ext cx="4035676" cy="254592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5022" y="4296430"/>
            <a:ext cx="3932495" cy="206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812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</TotalTime>
  <Words>670</Words>
  <Application>Microsoft Office PowerPoint</Application>
  <PresentationFormat>와이드스크린</PresentationFormat>
  <Paragraphs>141</Paragraphs>
  <Slides>12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1" baseType="lpstr">
      <vt:lpstr>나눔바른고딕</vt:lpstr>
      <vt:lpstr>Arial</vt:lpstr>
      <vt:lpstr>휴먼둥근헤드라인</vt:lpstr>
      <vt:lpstr>맑은 고딕</vt:lpstr>
      <vt:lpstr>나눔스퀘어 ExtraBold</vt:lpstr>
      <vt:lpstr>나눔바른고딕 UltraLight</vt:lpstr>
      <vt:lpstr>휴먼모음T</vt:lpstr>
      <vt:lpstr>HY헤드라인M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 호영</dc:creator>
  <cp:lastModifiedBy>kum chan gyu</cp:lastModifiedBy>
  <cp:revision>143</cp:revision>
  <dcterms:created xsi:type="dcterms:W3CDTF">2018-06-16T09:30:48Z</dcterms:created>
  <dcterms:modified xsi:type="dcterms:W3CDTF">2021-04-02T08:37:24Z</dcterms:modified>
</cp:coreProperties>
</file>